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2"/>
  </p:notesMasterIdLst>
  <p:sldIdLst>
    <p:sldId id="256" r:id="rId2"/>
    <p:sldId id="257" r:id="rId3"/>
    <p:sldId id="271" r:id="rId4"/>
    <p:sldId id="272" r:id="rId5"/>
    <p:sldId id="274" r:id="rId6"/>
    <p:sldId id="259" r:id="rId7"/>
    <p:sldId id="260" r:id="rId8"/>
    <p:sldId id="261" r:id="rId9"/>
    <p:sldId id="262" r:id="rId10"/>
    <p:sldId id="266" r:id="rId11"/>
    <p:sldId id="263" r:id="rId12"/>
    <p:sldId id="264" r:id="rId13"/>
    <p:sldId id="275" r:id="rId14"/>
    <p:sldId id="276" r:id="rId15"/>
    <p:sldId id="277" r:id="rId16"/>
    <p:sldId id="265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019" autoAdjust="0"/>
    <p:restoredTop sz="84748" autoAdjust="0"/>
  </p:normalViewPr>
  <p:slideViewPr>
    <p:cSldViewPr snapToGrid="0">
      <p:cViewPr varScale="1">
        <p:scale>
          <a:sx n="74" d="100"/>
          <a:sy n="74" d="100"/>
        </p:scale>
        <p:origin x="-77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9BDF3-7CC5-4B3F-A78E-C9A90CED9F04}" type="datetimeFigureOut">
              <a:rPr lang="en-US" smtClean="0"/>
              <a:pPr/>
              <a:t>27-05-18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3D0A3-69DF-49D9-A27C-44C8B4ABF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067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9131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r>
              <a:rPr lang="en-US" dirty="0" smtClean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199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r>
              <a:rPr lang="en-US" dirty="0" smtClean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1997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r>
              <a:rPr lang="en-US" dirty="0" smtClean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1997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r>
              <a:rPr lang="en-US" dirty="0" smtClean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1997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84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966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6597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Open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10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149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761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r>
              <a:rPr lang="en-US" dirty="0" smtClean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dirty="0" smtClean="0"/>
          </a:p>
          <a:p>
            <a:r>
              <a:rPr lang="en-US" dirty="0" smtClean="0"/>
              <a:t>Y. Wang, S. Member, W. </a:t>
            </a:r>
            <a:r>
              <a:rPr lang="en-US" dirty="0" err="1" smtClean="0"/>
              <a:t>Xie</a:t>
            </a:r>
            <a:r>
              <a:rPr lang="en-US" dirty="0" smtClean="0"/>
              <a:t>, and X. Wang, “A Precise Voltage Distortion Compensation Strategy for Voltage Source Inverters,” vol. 65,</a:t>
            </a:r>
            <a:r>
              <a:rPr lang="tr-TR" dirty="0" smtClean="0"/>
              <a:t> </a:t>
            </a:r>
            <a:r>
              <a:rPr lang="en-US" dirty="0" smtClean="0"/>
              <a:t> no. 1, pp. 59–66, IEEE TRANSACTIONS ON INDUSTRIAL ELECTRONICS, VOL. 65, NO. 1, JANUARY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9757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Murai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 Watanabe, and H. Iwasaki, “Waveform distortion and correction circuit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inverters with switching lag-times,”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Trans. Ind. Appl.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vol. IA-23, no. 5, pp. 881–886, 1987.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364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r>
              <a:rPr lang="en-US" dirty="0" smtClean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069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Y. Wang, S. Member, W.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X. Wang, “Strategy for Voltage Source Inverters,” vol. 65, no. 1, pp. 59–66, 2018.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504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 J. Chee, J. Kim, and S. K.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“Dead-time compensation based on pole voltage measurement,”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IEEE Energy Convers.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Expo. ECCE 2015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pp. 1549–1555,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983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 J. Chee, J. Kim, and S. K.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“Dead-time compensation based on pole voltage measurement,”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IEEE Energy Convers.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Expo. ECCE 2015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pp. 1549–1555,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4091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Reference:</a:t>
            </a:r>
            <a:r>
              <a:rPr lang="tr-TR" baseline="0" dirty="0" smtClean="0"/>
              <a:t> </a:t>
            </a:r>
          </a:p>
          <a:p>
            <a:r>
              <a:rPr lang="en-US" dirty="0" smtClean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013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0987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838678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47790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2234451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3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337887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49154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313925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391212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290926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22423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F96EC7-A9F6-4918-BDFC-C3ED4AC79626}" type="datetimeFigureOut">
              <a:rPr lang="tr-TR" smtClean="0"/>
              <a:pPr/>
              <a:t>27.05.2018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061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Compensation of Nonlinearities of the Voltage Source Inverters for High Precision Position Control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Hüsey</a:t>
            </a:r>
            <a:r>
              <a:rPr lang="en-US" dirty="0" smtClean="0"/>
              <a:t>İ</a:t>
            </a:r>
            <a:r>
              <a:rPr lang="tr-TR" dirty="0" smtClean="0"/>
              <a:t>n </a:t>
            </a:r>
            <a:r>
              <a:rPr lang="tr-TR" dirty="0" smtClean="0"/>
              <a:t>YÜRÜK</a:t>
            </a:r>
          </a:p>
          <a:p>
            <a:r>
              <a:rPr lang="tr-TR" dirty="0" smtClean="0"/>
              <a:t>TİK MAY</a:t>
            </a:r>
            <a:r>
              <a:rPr lang="tr-TR" dirty="0"/>
              <a:t> 2018 </a:t>
            </a:r>
          </a:p>
        </p:txBody>
      </p:sp>
    </p:spTree>
    <p:extLst>
      <p:ext uri="{BB962C8B-B14F-4D97-AF65-F5344CB8AC3E}">
        <p14:creationId xmlns:p14="http://schemas.microsoft.com/office/powerpoint/2010/main" xmlns="" val="202257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4" y="2667257"/>
            <a:ext cx="2523598" cy="1405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an example of hardware based compensation method</a:t>
            </a:r>
            <a:r>
              <a:rPr lang="tr-TR" dirty="0" smtClean="0"/>
              <a:t> (</a:t>
            </a:r>
            <a:r>
              <a:rPr lang="tr-TR" dirty="0" err="1" smtClean="0"/>
              <a:t>cont’d</a:t>
            </a:r>
            <a:r>
              <a:rPr lang="tr-TR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286" y="2440322"/>
            <a:ext cx="4495818" cy="2984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535" y="2578813"/>
            <a:ext cx="4930465" cy="26712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29277" y="5496846"/>
            <a:ext cx="1314450" cy="714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64733" y="5609457"/>
            <a:ext cx="7478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buNone/>
            </a:pPr>
            <a:r>
              <a:rPr lang="en-US" sz="1200" i="1" dirty="0"/>
              <a:t>S. J. Chee, J. Kim, and S. K. </a:t>
            </a:r>
            <a:r>
              <a:rPr lang="en-US" sz="1200" i="1" dirty="0" err="1"/>
              <a:t>Sul</a:t>
            </a:r>
            <a:r>
              <a:rPr lang="en-US" sz="1200" i="1" dirty="0"/>
              <a:t>, “Dead-time compensation based on pole voltage measurement,” 2015 IEEE Energy Convers. </a:t>
            </a:r>
            <a:r>
              <a:rPr lang="en-US" sz="1200" i="1" dirty="0" err="1"/>
              <a:t>Congr</a:t>
            </a:r>
            <a:r>
              <a:rPr lang="en-US" sz="1200" i="1" dirty="0"/>
              <a:t>. Expo. ECCE 2015, pp. 1549–1555, 2015.</a:t>
            </a:r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3564" y="4281489"/>
            <a:ext cx="2675819" cy="1694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21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96" y="2498831"/>
            <a:ext cx="3515517" cy="3167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06" y="2575031"/>
            <a:ext cx="3857769" cy="309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an example of software based compensation method (revised repetitive controller RRC)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0" y="2249900"/>
            <a:ext cx="5008880" cy="3415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7808" y="6050363"/>
            <a:ext cx="113105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194" y="5800745"/>
            <a:ext cx="3203931" cy="2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37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34" y="4552621"/>
            <a:ext cx="2436215" cy="1770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973" y="4459703"/>
            <a:ext cx="2378043" cy="1883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40" y="2006029"/>
            <a:ext cx="4012955" cy="2427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708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an example of software based compensation method (revised repetitive controller RRC) (cont’d)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11" y="2131298"/>
            <a:ext cx="2383996" cy="2160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715" y="4622732"/>
            <a:ext cx="2882901" cy="1673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739" y="2115981"/>
            <a:ext cx="3891716" cy="235435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5507731"/>
            <a:ext cx="39452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sz="1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544" y="6082056"/>
            <a:ext cx="3203931" cy="226693"/>
          </a:xfrm>
          <a:prstGeom prst="rect">
            <a:avLst/>
          </a:prstGeom>
        </p:spPr>
      </p:pic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37828" y="4113890"/>
            <a:ext cx="2226576" cy="139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728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708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 smtClean="0"/>
              <a:t>another example </a:t>
            </a:r>
            <a:r>
              <a:rPr lang="en-US" dirty="0" smtClean="0"/>
              <a:t>of software based compensation </a:t>
            </a:r>
            <a:r>
              <a:rPr lang="en-US" dirty="0" smtClean="0"/>
              <a:t>method </a:t>
            </a:r>
            <a:r>
              <a:rPr lang="en-US" dirty="0" smtClean="0"/>
              <a:t>(a </a:t>
            </a:r>
            <a:r>
              <a:rPr lang="en-US" dirty="0" smtClean="0"/>
              <a:t>graphical </a:t>
            </a:r>
            <a:r>
              <a:rPr lang="en-US" dirty="0" smtClean="0"/>
              <a:t>solution) 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5222" y="2190913"/>
            <a:ext cx="5152759" cy="358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34364" y="2320424"/>
            <a:ext cx="3675293" cy="357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17411" y="5868008"/>
            <a:ext cx="7570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Wang, S. Member, W. </a:t>
            </a:r>
            <a:r>
              <a:rPr lang="en-US" sz="1200" dirty="0" err="1"/>
              <a:t>Xie</a:t>
            </a:r>
            <a:r>
              <a:rPr lang="en-US" sz="1200" dirty="0"/>
              <a:t>, and X. Wang, “A Precise Voltage Distortion Compensation Strategy for Voltage Source Inverters,” vol. 65,</a:t>
            </a:r>
            <a:r>
              <a:rPr lang="tr-TR" sz="1200" dirty="0"/>
              <a:t> </a:t>
            </a:r>
            <a:r>
              <a:rPr lang="en-US" sz="1200" dirty="0"/>
              <a:t> no. 1, pp. 59–66, </a:t>
            </a:r>
            <a:r>
              <a:rPr lang="en-US" sz="1200" dirty="0" smtClean="0"/>
              <a:t>IEEE TRANSACTIONS ON INDUSTRIAL ELECTRONICS, VOL. 65, NO. 1, JANUARY 2018</a:t>
            </a:r>
            <a:endParaRPr lang="en-US" sz="1200" dirty="0"/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70860" y="5687978"/>
            <a:ext cx="22764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728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708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 smtClean="0"/>
              <a:t>another example </a:t>
            </a:r>
            <a:r>
              <a:rPr lang="en-US" dirty="0" smtClean="0"/>
              <a:t>of software based compensation </a:t>
            </a:r>
            <a:r>
              <a:rPr lang="en-US" dirty="0" smtClean="0"/>
              <a:t>method </a:t>
            </a:r>
            <a:r>
              <a:rPr lang="en-US" dirty="0" smtClean="0"/>
              <a:t>(a </a:t>
            </a:r>
            <a:r>
              <a:rPr lang="en-US" dirty="0" smtClean="0"/>
              <a:t>graphical </a:t>
            </a:r>
            <a:r>
              <a:rPr lang="en-US" dirty="0" smtClean="0"/>
              <a:t>solution) cont’d 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579" y="2313626"/>
            <a:ext cx="3267771" cy="400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1795" y="2252288"/>
            <a:ext cx="5715270" cy="396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94224" y="2173840"/>
            <a:ext cx="2692555" cy="20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27606" y="4218772"/>
            <a:ext cx="22764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3587336" y="5015253"/>
            <a:ext cx="2998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Wang, S. Member, W. </a:t>
            </a:r>
            <a:r>
              <a:rPr lang="en-US" sz="1200" dirty="0" err="1"/>
              <a:t>Xie</a:t>
            </a:r>
            <a:r>
              <a:rPr lang="en-US" sz="1200" dirty="0"/>
              <a:t>, and X. Wang, “A Precise Voltage Distortion Compensation Strategy for Voltage Source Inverters,” vol. 65,</a:t>
            </a:r>
            <a:r>
              <a:rPr lang="tr-TR" sz="1200" dirty="0"/>
              <a:t> </a:t>
            </a:r>
            <a:r>
              <a:rPr lang="en-US" sz="1200" dirty="0"/>
              <a:t> no. 1, pp. 59–66, </a:t>
            </a:r>
            <a:r>
              <a:rPr lang="en-US" sz="1200" dirty="0" smtClean="0"/>
              <a:t>IEEE TRANSACTIONS ON INDUSTRIAL ELECTRONICS, VOL. 65, NO. 1, JANUARY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4728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708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 smtClean="0"/>
              <a:t>another example </a:t>
            </a:r>
            <a:r>
              <a:rPr lang="en-US" dirty="0" smtClean="0"/>
              <a:t>of software based compensation </a:t>
            </a:r>
            <a:r>
              <a:rPr lang="en-US" dirty="0" smtClean="0"/>
              <a:t>method </a:t>
            </a:r>
            <a:r>
              <a:rPr lang="en-US" dirty="0" smtClean="0"/>
              <a:t>(a </a:t>
            </a:r>
            <a:r>
              <a:rPr lang="en-US" dirty="0" smtClean="0"/>
              <a:t>graphical </a:t>
            </a:r>
            <a:r>
              <a:rPr lang="en-US" dirty="0" smtClean="0"/>
              <a:t>solution) cont’d 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274" y="2246885"/>
            <a:ext cx="3203578" cy="3968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2458" y="2231473"/>
            <a:ext cx="2926854" cy="219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3761" y="2239230"/>
            <a:ext cx="5462208" cy="398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96783" y="4352338"/>
            <a:ext cx="22764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3577062" y="5138543"/>
            <a:ext cx="2998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Wang, S. Member, W. </a:t>
            </a:r>
            <a:r>
              <a:rPr lang="en-US" sz="1200" dirty="0" err="1"/>
              <a:t>Xie</a:t>
            </a:r>
            <a:r>
              <a:rPr lang="en-US" sz="1200" dirty="0"/>
              <a:t>, and X. Wang, “A Precise Voltage Distortion Compensation Strategy for Voltage Source Inverters,” vol. 65,</a:t>
            </a:r>
            <a:r>
              <a:rPr lang="tr-TR" sz="1200" dirty="0"/>
              <a:t> </a:t>
            </a:r>
            <a:r>
              <a:rPr lang="en-US" sz="1200" dirty="0"/>
              <a:t> no. 1, pp. 59–66, </a:t>
            </a:r>
            <a:r>
              <a:rPr lang="en-US" sz="1200" dirty="0" smtClean="0"/>
              <a:t>IEEE TRANSACTIONS ON INDUSTRIAL ELECTRONICS, VOL. 65, NO. 1, JANUARY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4728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 </a:t>
            </a:r>
            <a:r>
              <a:rPr lang="en-US" sz="2400" dirty="0" smtClean="0"/>
              <a:t>(up to next </a:t>
            </a:r>
            <a:r>
              <a:rPr lang="en-US" sz="2400" dirty="0" err="1" smtClean="0"/>
              <a:t>tik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the effect of the nonlinearities will be analyzed and investigated for both </a:t>
            </a:r>
            <a:r>
              <a:rPr lang="tr-TR" dirty="0" smtClean="0"/>
              <a:t>MOSFET</a:t>
            </a:r>
            <a:r>
              <a:rPr lang="en-US" dirty="0" smtClean="0"/>
              <a:t> and </a:t>
            </a:r>
            <a:r>
              <a:rPr lang="tr-TR" dirty="0" smtClean="0"/>
              <a:t>IGBT</a:t>
            </a:r>
            <a:r>
              <a:rPr lang="en-US" dirty="0" smtClean="0"/>
              <a:t> based VSI and for various PMSMs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some of the literature compensation methods will be applied by experimentally and the results will be observed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 nonlinearity compensation method will be proposed and the method will 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be software based hence no requirement additional hardware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not need precise current sampling especially in the zero crossing regions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the method will be integrated to the PMSM drive which is controlled by FOC algorithm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the effectiveness of the proposed method will be verified by experimental results and spectrum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the waveforms of the phase, id and </a:t>
            </a:r>
            <a:r>
              <a:rPr lang="en-US" dirty="0" err="1" smtClean="0"/>
              <a:t>iq</a:t>
            </a:r>
            <a:r>
              <a:rPr lang="en-US" dirty="0" smtClean="0"/>
              <a:t> currents will be compared with and without compensation in the steady state and also during the dynamic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965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up to next year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48902522"/>
              </p:ext>
            </p:extLst>
          </p:nvPr>
        </p:nvGraphicFramePr>
        <p:xfrm>
          <a:off x="558806" y="2235399"/>
          <a:ext cx="10596558" cy="3742068"/>
        </p:xfrm>
        <a:graphic>
          <a:graphicData uri="http://schemas.openxmlformats.org/drawingml/2006/table">
            <a:tbl>
              <a:tblPr/>
              <a:tblGrid>
                <a:gridCol w="2223510"/>
                <a:gridCol w="697754"/>
                <a:gridCol w="697754"/>
                <a:gridCol w="697754"/>
                <a:gridCol w="697754"/>
                <a:gridCol w="697754"/>
                <a:gridCol w="697754"/>
                <a:gridCol w="697754"/>
                <a:gridCol w="697754"/>
                <a:gridCol w="697754"/>
                <a:gridCol w="697754"/>
                <a:gridCol w="697754"/>
                <a:gridCol w="697754"/>
              </a:tblGrid>
              <a:tr h="21470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4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 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September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October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November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December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January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March 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6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analyze &amp; investigate the </a:t>
                      </a:r>
                      <a:r>
                        <a:rPr lang="en-US" sz="10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nonlinearity</a:t>
                      </a: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effect on the VSIs for various PMSMs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apply the literature compensation methods by experimentally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propose a software based </a:t>
                      </a:r>
                      <a:r>
                        <a:rPr lang="en-US" sz="10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nonlinearity</a:t>
                      </a:r>
                      <a:r>
                        <a:rPr lang="en-US" sz="1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compensation </a:t>
                      </a:r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verify the effectiveness of the method by experimental results 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submit the results of the proposed method to a conference (*)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the VSI and PMSM and simulate the proposed method 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improve the method and verify with both simulation and experimental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submit the results of the proposed method to a journal (**)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2682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916920" cy="438996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(*) candidate conferences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2019 IEEE 13th International Conference on Power Electronics and Drive Systems (PEDS), France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Abstract Submission Deadline: 15 Nov 2018, Conference Date: 09-12 Jul 2019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2019 21st European Conference on Power Electronics and Applications (EPE '19 ECCE Europe), Italy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Abstract Submission Deadline: 15 Nov 2018, Conference Date: 02-05 Sep 2019 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2019 10th International Conference on Power Electronics and ECCE Asia (ICPE 2019 - ECCE Asia), Korea (South)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Abstract Submission Deadline: 13 Oct 2018, Conference Date: 27-31 May 2019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2019 IEEE 13th International Conference on Compatibility, Power Electronics and Power Engineering (CPE-POWERENG), Denmark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Abstract Submission Deadline: 16 Nov 2018, Conference Date: 23-25 Apr 2019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2019 International Aegean Conference on Electrical Machines and Power Electronics (ACEMP) &amp; 2019 International Conference on Optimization of Electrical and Electronic Equipment (OPTIM), Turkey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 Draft paper submission deadline：2019-03-20, Conference Date: 02-04 Sep 2019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46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916920" cy="43899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(**) candidate journals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Power Electronics Magazine, IEEE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Power Electronics, IEEE Transactions 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Industrial Electronics Magazine, IEEE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Industry Applications, IEEE Transactions 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Industry Applications Magazine, IEEE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IEEE Journal of Emerging and Selected Topics in Power </a:t>
            </a:r>
            <a:r>
              <a:rPr lang="en-US" dirty="0" smtClean="0"/>
              <a:t>Electronics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IEEE Transactions on Education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560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37403"/>
            <a:ext cx="10058400" cy="1450757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219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problem definition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motivation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literature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future plan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3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916920" cy="43899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smtClean="0"/>
              <a:t>			thank you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00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following nonlinearities cause distortion on the output voltage of the VSI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dead-time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switching time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delay time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voltage drops on the power switch and the freewheeling diode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parasitic capacitance of the power switch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output voltage distortion causes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low order harmonic components in the output current of the inverter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deformation of the phase currents, especially in the current zero-crossing region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err="1" smtClean="0"/>
              <a:t>efects</a:t>
            </a:r>
            <a:r>
              <a:rPr lang="en-US" dirty="0" smtClean="0"/>
              <a:t> the control performance of the applications that require low speed &amp; low </a:t>
            </a:r>
            <a:r>
              <a:rPr lang="en-US" dirty="0" err="1" smtClean="0"/>
              <a:t>storque</a:t>
            </a:r>
            <a:r>
              <a:rPr lang="en-US" dirty="0" smtClean="0"/>
              <a:t>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degrades the efficiency and increases the torque ripple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163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performance improvements of VSI-fed PMSM drive can be achieved by means of accurate current controls where VSI nonlinearities are highly compensated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this will be more crucial for the applications which have the following properties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low magnitude dc link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low speed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low torque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low inductance machine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high precision position control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for </a:t>
            </a:r>
            <a:r>
              <a:rPr lang="en-US" dirty="0" smtClean="0"/>
              <a:t>ex. </a:t>
            </a:r>
            <a:r>
              <a:rPr lang="en-US" dirty="0" err="1" smtClean="0"/>
              <a:t>gimbal</a:t>
            </a:r>
            <a:r>
              <a:rPr lang="en-US" dirty="0" smtClean="0"/>
              <a:t> applications (</a:t>
            </a:r>
            <a:r>
              <a:rPr lang="en-US" dirty="0" err="1" smtClean="0"/>
              <a:t>rf</a:t>
            </a:r>
            <a:r>
              <a:rPr lang="en-US" dirty="0" smtClean="0"/>
              <a:t>, optic etc</a:t>
            </a:r>
            <a:r>
              <a:rPr lang="tr-TR" dirty="0" smtClean="0"/>
              <a:t>.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84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12" y="1845735"/>
            <a:ext cx="4062730" cy="4398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917" y="1845734"/>
            <a:ext cx="3735083" cy="4494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" y="1942315"/>
            <a:ext cx="4533900" cy="25287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80" y="4529195"/>
            <a:ext cx="462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sz="1200" dirty="0"/>
          </a:p>
        </p:txBody>
      </p:sp>
      <p:sp>
        <p:nvSpPr>
          <p:cNvPr id="8" name="Rectangle 7"/>
          <p:cNvSpPr/>
          <p:nvPr/>
        </p:nvSpPr>
        <p:spPr>
          <a:xfrm>
            <a:off x="5080" y="5272107"/>
            <a:ext cx="4516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Wang, S. Member, W. </a:t>
            </a:r>
            <a:r>
              <a:rPr lang="en-US" sz="1200" dirty="0" err="1"/>
              <a:t>Xie</a:t>
            </a:r>
            <a:r>
              <a:rPr lang="en-US" sz="1200" dirty="0"/>
              <a:t>, and X. Wang, “A Precise Voltage Distortion Compensation Strategy for Voltage Source Inverters,” vol. 65,</a:t>
            </a:r>
            <a:r>
              <a:rPr lang="tr-TR" sz="1200" dirty="0"/>
              <a:t> </a:t>
            </a:r>
            <a:r>
              <a:rPr lang="en-US" sz="1200" dirty="0"/>
              <a:t> no. 1, pp. 59–66, </a:t>
            </a:r>
            <a:r>
              <a:rPr lang="en-US" sz="1200" dirty="0" smtClean="0"/>
              <a:t>IEEE TRANSACTIONS ON INDUSTRIAL ELECTRONICS, VOL. 65, NO. 1, JANUARY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23993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451939"/>
            <a:ext cx="3068320" cy="372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33632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assume deviated pulse V</a:t>
            </a:r>
            <a:r>
              <a:rPr lang="en-US" baseline="-25000" dirty="0" smtClean="0"/>
              <a:t>Ɛ</a:t>
            </a:r>
            <a:r>
              <a:rPr lang="en-US" dirty="0" smtClean="0"/>
              <a:t> is defined as difference between ideal output voltage </a:t>
            </a:r>
            <a:r>
              <a:rPr lang="en-US" dirty="0" err="1" smtClean="0"/>
              <a:t>V</a:t>
            </a:r>
            <a:r>
              <a:rPr lang="en-US" sz="1800" dirty="0" err="1" smtClean="0"/>
              <a:t>ao</a:t>
            </a:r>
            <a:r>
              <a:rPr lang="en-US" sz="1800" dirty="0" smtClean="0"/>
              <a:t> </a:t>
            </a:r>
            <a:r>
              <a:rPr lang="en-US" dirty="0" smtClean="0"/>
              <a:t>and  actual output voltage V</a:t>
            </a:r>
            <a:r>
              <a:rPr lang="en-US" sz="1800" dirty="0" smtClean="0"/>
              <a:t>a</a:t>
            </a:r>
            <a:r>
              <a:rPr lang="en-US" dirty="0" smtClean="0"/>
              <a:t>.	 		</a:t>
            </a:r>
            <a:r>
              <a:rPr lang="en-US" sz="1800" dirty="0" smtClean="0"/>
              <a:t>	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66310" y="2249899"/>
            <a:ext cx="345968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Ɛ</a:t>
            </a:r>
            <a:r>
              <a:rPr lang="en-US" dirty="0"/>
              <a:t> </a:t>
            </a:r>
            <a:r>
              <a:rPr lang="tr-TR" dirty="0"/>
              <a:t>= </a:t>
            </a:r>
            <a:r>
              <a:rPr lang="tr-TR" dirty="0" err="1"/>
              <a:t>V</a:t>
            </a:r>
            <a:r>
              <a:rPr lang="tr-TR" baseline="-25000" dirty="0" err="1"/>
              <a:t>ao</a:t>
            </a:r>
            <a:r>
              <a:rPr lang="tr-TR" dirty="0"/>
              <a:t> – </a:t>
            </a:r>
            <a:r>
              <a:rPr lang="tr-TR" dirty="0" err="1" smtClean="0"/>
              <a:t>V</a:t>
            </a:r>
            <a:r>
              <a:rPr lang="tr-TR" baseline="-25000" dirty="0" err="1" smtClean="0"/>
              <a:t>a</a:t>
            </a:r>
            <a:endParaRPr lang="tr-TR" baseline="-25000" dirty="0" smtClean="0"/>
          </a:p>
          <a:p>
            <a:endParaRPr lang="tr-TR" sz="1600" dirty="0" smtClean="0"/>
          </a:p>
          <a:p>
            <a:pPr lvl="0"/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Ɛ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tr-TR" dirty="0">
                <a:solidFill>
                  <a:srgbClr val="000000"/>
                </a:solidFill>
              </a:rPr>
              <a:t>= </a:t>
            </a:r>
            <a:r>
              <a:rPr lang="tr-TR" dirty="0" err="1" smtClean="0">
                <a:solidFill>
                  <a:srgbClr val="000000"/>
                </a:solidFill>
              </a:rPr>
              <a:t>V</a:t>
            </a:r>
            <a:r>
              <a:rPr lang="tr-TR" baseline="-25000" dirty="0" err="1" smtClean="0">
                <a:solidFill>
                  <a:srgbClr val="000000"/>
                </a:solidFill>
              </a:rPr>
              <a:t>d</a:t>
            </a:r>
            <a:r>
              <a:rPr lang="tr-TR" dirty="0" smtClean="0">
                <a:solidFill>
                  <a:srgbClr val="000000"/>
                </a:solidFill>
              </a:rPr>
              <a:t> * </a:t>
            </a:r>
            <a:r>
              <a:rPr lang="tr-TR" sz="2000" dirty="0" err="1" smtClean="0">
                <a:solidFill>
                  <a:srgbClr val="000000"/>
                </a:solidFill>
              </a:rPr>
              <a:t>t</a:t>
            </a:r>
            <a:r>
              <a:rPr lang="tr-TR" sz="1600" baseline="-25000" dirty="0" err="1" smtClean="0">
                <a:solidFill>
                  <a:srgbClr val="000000"/>
                </a:solidFill>
              </a:rPr>
              <a:t>dead</a:t>
            </a:r>
            <a:r>
              <a:rPr lang="tr-TR" sz="1600" baseline="-25000" dirty="0" smtClean="0">
                <a:solidFill>
                  <a:srgbClr val="000000"/>
                </a:solidFill>
              </a:rPr>
              <a:t> </a:t>
            </a:r>
            <a:r>
              <a:rPr lang="tr-TR" sz="1600" dirty="0" smtClean="0">
                <a:solidFill>
                  <a:srgbClr val="000000"/>
                </a:solidFill>
              </a:rPr>
              <a:t>	(in </a:t>
            </a:r>
            <a:r>
              <a:rPr lang="tr-TR" sz="1600" dirty="0" err="1" smtClean="0">
                <a:solidFill>
                  <a:srgbClr val="000000"/>
                </a:solidFill>
              </a:rPr>
              <a:t>simple</a:t>
            </a:r>
            <a:r>
              <a:rPr lang="tr-TR" sz="1600" dirty="0" smtClean="0">
                <a:solidFill>
                  <a:srgbClr val="000000"/>
                </a:solidFill>
              </a:rPr>
              <a:t> </a:t>
            </a:r>
            <a:r>
              <a:rPr lang="tr-TR" sz="1600" dirty="0" err="1" smtClean="0">
                <a:solidFill>
                  <a:srgbClr val="000000"/>
                </a:solidFill>
              </a:rPr>
              <a:t>way</a:t>
            </a:r>
            <a:r>
              <a:rPr lang="tr-TR" sz="1600" dirty="0" smtClean="0">
                <a:solidFill>
                  <a:srgbClr val="000000"/>
                </a:solidFill>
              </a:rPr>
              <a:t>)</a:t>
            </a:r>
            <a:endParaRPr lang="tr-TR" sz="1600" dirty="0">
              <a:solidFill>
                <a:srgbClr val="000000"/>
              </a:solidFill>
            </a:endParaRPr>
          </a:p>
          <a:p>
            <a:endParaRPr lang="tr-TR" sz="1600" dirty="0" smtClean="0"/>
          </a:p>
          <a:p>
            <a:r>
              <a:rPr lang="tr-TR" sz="2000" dirty="0" smtClean="0"/>
              <a:t>h</a:t>
            </a:r>
            <a:r>
              <a:rPr lang="tr-TR" dirty="0" smtClean="0"/>
              <a:t> * </a:t>
            </a:r>
            <a:r>
              <a:rPr lang="tr-TR" sz="2000" dirty="0" err="1" smtClean="0"/>
              <a:t>T</a:t>
            </a:r>
            <a:r>
              <a:rPr lang="tr-TR" baseline="-25000" dirty="0" err="1" smtClean="0"/>
              <a:t>o</a:t>
            </a:r>
            <a:r>
              <a:rPr lang="tr-TR" dirty="0" smtClean="0"/>
              <a:t>/2 = (</a:t>
            </a:r>
            <a:r>
              <a:rPr lang="tr-TR" sz="2000" dirty="0" err="1" smtClean="0"/>
              <a:t>f</a:t>
            </a:r>
            <a:r>
              <a:rPr lang="tr-TR" baseline="-25000" dirty="0" err="1" smtClean="0"/>
              <a:t>s</a:t>
            </a:r>
            <a:r>
              <a:rPr lang="tr-TR" dirty="0" smtClean="0"/>
              <a:t> / </a:t>
            </a:r>
            <a:r>
              <a:rPr lang="tr-TR" sz="2000" dirty="0" err="1" smtClean="0"/>
              <a:t>f</a:t>
            </a:r>
            <a:r>
              <a:rPr lang="tr-TR" baseline="-25000" dirty="0" err="1" smtClean="0"/>
              <a:t>o</a:t>
            </a:r>
            <a:r>
              <a:rPr lang="tr-TR" dirty="0" smtClean="0"/>
              <a:t>) / 2 * </a:t>
            </a:r>
            <a:r>
              <a:rPr lang="en-US" dirty="0" smtClean="0">
                <a:solidFill>
                  <a:srgbClr val="000000"/>
                </a:solidFill>
              </a:rPr>
              <a:t>V</a:t>
            </a:r>
            <a:r>
              <a:rPr lang="en-US" baseline="-25000" dirty="0" smtClean="0">
                <a:solidFill>
                  <a:srgbClr val="000000"/>
                </a:solidFill>
              </a:rPr>
              <a:t>Ɛ</a:t>
            </a:r>
            <a:endParaRPr lang="tr-TR" baseline="-25000" dirty="0" smtClean="0">
              <a:solidFill>
                <a:srgbClr val="000000"/>
              </a:solidFill>
            </a:endParaRPr>
          </a:p>
          <a:p>
            <a:endParaRPr lang="tr-TR" baseline="-25000" dirty="0">
              <a:solidFill>
                <a:srgbClr val="000000"/>
              </a:solidFill>
            </a:endParaRPr>
          </a:p>
          <a:p>
            <a:r>
              <a:rPr lang="tr-TR" sz="2000" dirty="0"/>
              <a:t>h</a:t>
            </a:r>
            <a:r>
              <a:rPr lang="tr-TR" dirty="0"/>
              <a:t> </a:t>
            </a:r>
            <a:r>
              <a:rPr lang="tr-TR" dirty="0" smtClean="0"/>
              <a:t> </a:t>
            </a:r>
            <a:r>
              <a:rPr lang="tr-TR" dirty="0"/>
              <a:t>= </a:t>
            </a:r>
            <a:r>
              <a:rPr lang="tr-TR" sz="2000" dirty="0" smtClean="0"/>
              <a:t>f</a:t>
            </a:r>
            <a:r>
              <a:rPr lang="tr-TR" baseline="-25000" dirty="0" smtClean="0"/>
              <a:t>s</a:t>
            </a:r>
            <a:r>
              <a:rPr lang="tr-TR" dirty="0" smtClean="0"/>
              <a:t> </a:t>
            </a:r>
            <a:r>
              <a:rPr lang="en-US" dirty="0" smtClean="0"/>
              <a:t>*</a:t>
            </a:r>
            <a:r>
              <a:rPr lang="tr-TR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V</a:t>
            </a:r>
            <a:r>
              <a:rPr lang="en-US" baseline="-25000" dirty="0" smtClean="0">
                <a:solidFill>
                  <a:srgbClr val="000000"/>
                </a:solidFill>
              </a:rPr>
              <a:t>Ɛ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66310" y="4316369"/>
            <a:ext cx="6102852" cy="156614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 as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↗ distortion also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↗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en-US" sz="20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effect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distortion gets more severe when </a:t>
            </a:r>
          </a:p>
          <a:p>
            <a:pPr marL="548640" lvl="1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output frequency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low &amp; output magnitude is low</a:t>
            </a:r>
          </a:p>
          <a:p>
            <a:pPr marL="1005840" lvl="2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iron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core losses and torque ripple increases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71414" y="5899090"/>
            <a:ext cx="7068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Y. </a:t>
            </a:r>
            <a:r>
              <a:rPr lang="en-US" sz="1000" dirty="0" err="1"/>
              <a:t>Murai</a:t>
            </a:r>
            <a:r>
              <a:rPr lang="en-US" sz="1000" dirty="0"/>
              <a:t>, T. Watanabe, and H. Iwasaki, “Waveform distortion and correction circuit for </a:t>
            </a:r>
            <a:r>
              <a:rPr lang="en-US" sz="1000" dirty="0" err="1"/>
              <a:t>pwm</a:t>
            </a:r>
            <a:r>
              <a:rPr lang="en-US" sz="1000" dirty="0"/>
              <a:t> inverters with switching lag-times,” </a:t>
            </a:r>
            <a:r>
              <a:rPr lang="en-US" sz="1000" i="1" dirty="0"/>
              <a:t>IEEE Trans. Ind. Appl.</a:t>
            </a:r>
            <a:r>
              <a:rPr lang="en-US" sz="1000" dirty="0"/>
              <a:t>, vol. IA-23, no. 5, pp. 881–886, 1987.</a:t>
            </a:r>
          </a:p>
        </p:txBody>
      </p:sp>
    </p:spTree>
    <p:extLst>
      <p:ext uri="{BB962C8B-B14F-4D97-AF65-F5344CB8AC3E}">
        <p14:creationId xmlns:p14="http://schemas.microsoft.com/office/powerpoint/2010/main" xmlns="" val="2061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 analysis demonstrates that the nonlinear effects mainly produce 5</a:t>
            </a:r>
            <a:r>
              <a:rPr lang="en-US" baseline="30000" dirty="0" smtClean="0"/>
              <a:t>th</a:t>
            </a:r>
            <a:r>
              <a:rPr lang="en-US" dirty="0" smtClean="0"/>
              <a:t> and 7</a:t>
            </a:r>
            <a:r>
              <a:rPr lang="en-US" baseline="30000" dirty="0" smtClean="0"/>
              <a:t>th</a:t>
            </a:r>
            <a:r>
              <a:rPr lang="en-US" dirty="0" smtClean="0"/>
              <a:t> harmonics in the α-β reference frame and 6</a:t>
            </a:r>
            <a:r>
              <a:rPr lang="en-US" baseline="30000" dirty="0" smtClean="0"/>
              <a:t>th</a:t>
            </a:r>
            <a:r>
              <a:rPr lang="en-US" dirty="0" smtClean="0"/>
              <a:t> voltage harmonic and its multiples in the d-q reference frame which cause current harmonics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790854"/>
            <a:ext cx="3388070" cy="345865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52703235"/>
              </p:ext>
            </p:extLst>
          </p:nvPr>
        </p:nvGraphicFramePr>
        <p:xfrm>
          <a:off x="5676831" y="2673740"/>
          <a:ext cx="2540069" cy="768804"/>
        </p:xfrm>
        <a:graphic>
          <a:graphicData uri="http://schemas.openxmlformats.org/presentationml/2006/ole">
            <p:oleObj spid="_x0000_s1144" name="Bitmap Image" r:id="rId5" imgW="3209760" imgH="971640" progId="PBrush">
              <p:embed/>
            </p:oleObj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802" y="3653189"/>
            <a:ext cx="3136927" cy="2109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0729" y="3653189"/>
            <a:ext cx="2902700" cy="2109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531" y="2671019"/>
            <a:ext cx="2266950" cy="771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37449" y="5943923"/>
            <a:ext cx="7558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929620" cy="442150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various compensation methods have been proposed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hardware based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terminal voltage is measured by analog circuitry and used as a feedback  </a:t>
            </a:r>
            <a:endParaRPr lang="tr-TR" dirty="0" smtClean="0"/>
          </a:p>
          <a:p>
            <a:pPr marL="384048" lvl="2" indent="0">
              <a:buNone/>
            </a:pPr>
            <a:r>
              <a:rPr lang="en-US" sz="1200" i="1" dirty="0">
                <a:solidFill>
                  <a:schemeClr val="tx1"/>
                </a:solidFill>
              </a:rPr>
              <a:t>S. J. Chee, J. Kim, and S. K. </a:t>
            </a:r>
            <a:r>
              <a:rPr lang="en-US" sz="1200" i="1" dirty="0" err="1">
                <a:solidFill>
                  <a:schemeClr val="tx1"/>
                </a:solidFill>
              </a:rPr>
              <a:t>Sul</a:t>
            </a:r>
            <a:r>
              <a:rPr lang="en-US" sz="1200" i="1" dirty="0">
                <a:solidFill>
                  <a:schemeClr val="tx1"/>
                </a:solidFill>
              </a:rPr>
              <a:t>, “Dead-time compensation based on pole voltage measurement,” 2015 IEEE Energy Convers. </a:t>
            </a:r>
            <a:r>
              <a:rPr lang="en-US" sz="1200" i="1" dirty="0" err="1">
                <a:solidFill>
                  <a:schemeClr val="tx1"/>
                </a:solidFill>
              </a:rPr>
              <a:t>Congr</a:t>
            </a:r>
            <a:r>
              <a:rPr lang="en-US" sz="1200" i="1" dirty="0">
                <a:solidFill>
                  <a:schemeClr val="tx1"/>
                </a:solidFill>
              </a:rPr>
              <a:t>. Expo. ECCE 2015, pp. 1549–1555, 2015</a:t>
            </a:r>
            <a:r>
              <a:rPr lang="en-US" sz="1200" i="1" dirty="0" smtClean="0">
                <a:solidFill>
                  <a:schemeClr val="tx1"/>
                </a:solidFill>
              </a:rPr>
              <a:t>.</a:t>
            </a:r>
            <a:endParaRPr lang="tr-TR" sz="1200" i="1" dirty="0" smtClean="0">
              <a:solidFill>
                <a:schemeClr val="tx1"/>
              </a:solidFill>
            </a:endParaRPr>
          </a:p>
          <a:p>
            <a:pPr marL="384048" lvl="2" indent="0">
              <a:buNone/>
            </a:pPr>
            <a:endParaRPr lang="en-US" sz="1200" i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software </a:t>
            </a:r>
            <a:r>
              <a:rPr lang="en-US" dirty="0" smtClean="0"/>
              <a:t>based can be mainly classified in three </a:t>
            </a:r>
            <a:r>
              <a:rPr lang="en-US" dirty="0" smtClean="0"/>
              <a:t>categories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current harmonic analysis based method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dirty="0" smtClean="0"/>
              <a:t>based on monitoring harmonic distortion in the d-axis current</a:t>
            </a:r>
            <a:endParaRPr lang="tr-TR" dirty="0" smtClean="0"/>
          </a:p>
          <a:p>
            <a:pPr marL="566928" lvl="3" indent="0">
              <a:buNone/>
            </a:pPr>
            <a:r>
              <a:rPr lang="en-US" sz="1200" i="1" dirty="0"/>
              <a:t>B. </a:t>
            </a:r>
            <a:r>
              <a:rPr lang="en-US" sz="1200" i="1" dirty="0" err="1"/>
              <a:t>Ludek</a:t>
            </a:r>
            <a:r>
              <a:rPr lang="en-US" sz="1200" i="1" dirty="0"/>
              <a:t> and O. Lukas, “Online adaptive compensation scheme for inverter nonlinearity in </a:t>
            </a:r>
            <a:r>
              <a:rPr lang="en-US" sz="1200" i="1" dirty="0" smtClean="0"/>
              <a:t>PMS</a:t>
            </a:r>
            <a:r>
              <a:rPr lang="tr-TR" sz="1200" i="1" dirty="0" smtClean="0"/>
              <a:t>M</a:t>
            </a:r>
            <a:r>
              <a:rPr lang="en-US" sz="1200" i="1" dirty="0" smtClean="0"/>
              <a:t> </a:t>
            </a:r>
            <a:r>
              <a:rPr lang="en-US" sz="1200" i="1" dirty="0"/>
              <a:t>drive,” in Proc 7th Int. </a:t>
            </a:r>
            <a:r>
              <a:rPr lang="en-US" sz="1200" i="1" dirty="0" err="1"/>
              <a:t>Congr</a:t>
            </a:r>
            <a:r>
              <a:rPr lang="en-US" sz="1200" i="1" dirty="0"/>
              <a:t>. Ultra Mod. </a:t>
            </a:r>
            <a:r>
              <a:rPr lang="en-US" sz="1200" i="1" dirty="0" err="1"/>
              <a:t>Telecommun</a:t>
            </a:r>
            <a:r>
              <a:rPr lang="en-US" sz="1200" i="1" dirty="0"/>
              <a:t>. Control Syst. Workshops, Jan. 2016, pp. 166–171</a:t>
            </a:r>
            <a:r>
              <a:rPr lang="en-US" sz="1200" i="1" dirty="0" smtClean="0"/>
              <a:t>.</a:t>
            </a:r>
            <a:endParaRPr lang="tr-TR" sz="1200" i="1" dirty="0" smtClean="0"/>
          </a:p>
          <a:p>
            <a:pPr marL="566928" lvl="3" indent="0">
              <a:buNone/>
            </a:pPr>
            <a:endParaRPr lang="en-US" sz="1200" i="1" dirty="0" smtClean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estimator based method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dirty="0" smtClean="0"/>
              <a:t>estimators (or observers) are designed to extract the disturbance voltage based on the motor model</a:t>
            </a:r>
            <a:endParaRPr lang="tr-TR" dirty="0" smtClean="0"/>
          </a:p>
          <a:p>
            <a:pPr marL="566928" lvl="3" indent="0">
              <a:buNone/>
            </a:pPr>
            <a:r>
              <a:rPr lang="en-US" sz="1200" i="1" dirty="0" smtClean="0"/>
              <a:t>B. </a:t>
            </a:r>
            <a:r>
              <a:rPr lang="en-US" sz="1200" i="1" dirty="0" err="1" smtClean="0"/>
              <a:t>Ludek</a:t>
            </a:r>
            <a:r>
              <a:rPr lang="en-US" sz="1200" i="1" dirty="0" smtClean="0"/>
              <a:t> and O. Lukas, “Online adaptive compensation scheme for inverter nonlinearity in PMS</a:t>
            </a:r>
            <a:r>
              <a:rPr lang="tr-TR" sz="1200" i="1" dirty="0" smtClean="0"/>
              <a:t>M</a:t>
            </a:r>
            <a:r>
              <a:rPr lang="en-US" sz="1200" i="1" dirty="0" smtClean="0"/>
              <a:t> drive,” in Proc 7th Int. </a:t>
            </a:r>
            <a:r>
              <a:rPr lang="en-US" sz="1200" i="1" dirty="0" err="1" smtClean="0"/>
              <a:t>Congr</a:t>
            </a:r>
            <a:r>
              <a:rPr lang="en-US" sz="1200" i="1" dirty="0" smtClean="0"/>
              <a:t>. Ultra Mod. </a:t>
            </a:r>
            <a:r>
              <a:rPr lang="en-US" sz="1200" i="1" dirty="0" err="1" smtClean="0"/>
              <a:t>Telecommun</a:t>
            </a:r>
            <a:r>
              <a:rPr lang="en-US" sz="1200" i="1" dirty="0" smtClean="0"/>
              <a:t>. Control Syst. Workshops, Jan. 2016, pp. 166–171.</a:t>
            </a:r>
            <a:endParaRPr lang="tr-TR" sz="1200" i="1" dirty="0" smtClean="0"/>
          </a:p>
          <a:p>
            <a:pPr marL="566928" lvl="3" indent="0">
              <a:buNone/>
            </a:pPr>
            <a:endParaRPr lang="en-US" sz="1200" i="1" dirty="0" smtClean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Instantaneous  average voltage method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dirty="0" smtClean="0"/>
              <a:t>compensate the average voltage error between reference voltage and actual voltage in each switching period</a:t>
            </a:r>
            <a:endParaRPr lang="tr-TR" dirty="0" smtClean="0"/>
          </a:p>
          <a:p>
            <a:pPr marL="566928" lvl="3" indent="0">
              <a:buNone/>
            </a:pPr>
            <a:r>
              <a:rPr lang="en-US" sz="1200" i="1" dirty="0"/>
              <a:t>Y. Wang, S. Member, W. </a:t>
            </a:r>
            <a:r>
              <a:rPr lang="en-US" sz="1200" i="1" dirty="0" err="1"/>
              <a:t>Xie</a:t>
            </a:r>
            <a:r>
              <a:rPr lang="en-US" sz="1200" i="1" dirty="0"/>
              <a:t>, and X. Wang, “A Precise Voltage Distortion Compensation Strategy for Voltage Source Inverters,” vol. 65,</a:t>
            </a:r>
            <a:r>
              <a:rPr lang="tr-TR" sz="1200" i="1" dirty="0"/>
              <a:t> </a:t>
            </a:r>
            <a:r>
              <a:rPr lang="en-US" sz="1200" i="1" dirty="0"/>
              <a:t> no. 1, pp. 59–66, IEEE TRANSACTIONS ON INDUSTRIAL ELECTRONICS, VOL. 65, NO. 1, JANUARY 2018</a:t>
            </a:r>
          </a:p>
          <a:p>
            <a:pPr lvl="3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2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2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an example of hardware based compensation 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111" y="4254941"/>
            <a:ext cx="1956718" cy="1995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707" y="2166708"/>
            <a:ext cx="5601343" cy="33362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96" y="2108741"/>
            <a:ext cx="2363957" cy="29362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569" y="2124578"/>
            <a:ext cx="3261773" cy="17485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78839" y="5640512"/>
            <a:ext cx="7029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buNone/>
            </a:pPr>
            <a:r>
              <a:rPr lang="en-US" sz="1200" i="1" dirty="0"/>
              <a:t>S. J. Chee, J. Kim, and S. K. </a:t>
            </a:r>
            <a:r>
              <a:rPr lang="en-US" sz="1200" i="1" dirty="0" err="1"/>
              <a:t>Sul</a:t>
            </a:r>
            <a:r>
              <a:rPr lang="en-US" sz="1200" i="1" dirty="0"/>
              <a:t>, “Dead-time compensation based on pole voltage measurement,” 2015 IEEE Energy Convers. </a:t>
            </a:r>
            <a:r>
              <a:rPr lang="en-US" sz="1200" i="1" dirty="0" err="1"/>
              <a:t>Congr</a:t>
            </a:r>
            <a:r>
              <a:rPr lang="en-US" sz="1200" i="1" dirty="0"/>
              <a:t>. Expo. ECCE 2015, pp. 1549–1555, 2015.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77550" y="5534157"/>
            <a:ext cx="13144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0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990</TotalTime>
  <Words>2387</Words>
  <Application>Microsoft Office PowerPoint</Application>
  <PresentationFormat>Custom</PresentationFormat>
  <Paragraphs>298</Paragraphs>
  <Slides>20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Retrospect</vt:lpstr>
      <vt:lpstr>Bitmap Image</vt:lpstr>
      <vt:lpstr>Compensation of Nonlinearities of the Voltage Source Inverters for High Precision Position Control Applications</vt:lpstr>
      <vt:lpstr>Outline</vt:lpstr>
      <vt:lpstr>problem definition</vt:lpstr>
      <vt:lpstr>motivation</vt:lpstr>
      <vt:lpstr>Nonlinearities</vt:lpstr>
      <vt:lpstr>Nonlinearities</vt:lpstr>
      <vt:lpstr>Nonlinearities</vt:lpstr>
      <vt:lpstr>literature</vt:lpstr>
      <vt:lpstr>literature</vt:lpstr>
      <vt:lpstr>literature</vt:lpstr>
      <vt:lpstr>literature</vt:lpstr>
      <vt:lpstr>literature</vt:lpstr>
      <vt:lpstr>literature</vt:lpstr>
      <vt:lpstr>literature</vt:lpstr>
      <vt:lpstr>literature</vt:lpstr>
      <vt:lpstr>future plan (up to next tik)</vt:lpstr>
      <vt:lpstr>future plan </vt:lpstr>
      <vt:lpstr>future plan</vt:lpstr>
      <vt:lpstr>future plan</vt:lpstr>
      <vt:lpstr> </vt:lpstr>
    </vt:vector>
  </TitlesOfParts>
  <Company>Aselsan A.Ş.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Hüseyin YÜRÜK</dc:creator>
  <cp:lastModifiedBy>hyuruk</cp:lastModifiedBy>
  <cp:revision>142</cp:revision>
  <dcterms:created xsi:type="dcterms:W3CDTF">2018-05-18T04:48:13Z</dcterms:created>
  <dcterms:modified xsi:type="dcterms:W3CDTF">2018-05-27T19:45:20Z</dcterms:modified>
</cp:coreProperties>
</file>